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chivo Black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 Bold" panose="020B0604020202020204" charset="0"/>
      <p:regular r:id="rId20"/>
    </p:embeddedFont>
    <p:embeddedFont>
      <p:font typeface="Montserrat Classic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Montserrat Light" panose="00000400000000000000" pitchFamily="2" charset="0"/>
      <p:regular r:id="rId23"/>
    </p:embeddedFont>
    <p:embeddedFont>
      <p:font typeface="Montserrat Light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2096" y="-12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hyperlink" Target="https://app.powerbi.com/view?r=eyJrIjoiYjQ2NzBiYjktZTcwYS00YThkLTk3ZGMtZGRhNjA2ZTExZTc2IiwidCI6ImM2ZTU0OWIzLTVmNDUtNDAzMi1hYWU5LWQ0MjQ0ZGM1YjJjNCJ9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achalyadav007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2.jpeg"/><Relationship Id="rId7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5.png"/><Relationship Id="rId4" Type="http://schemas.openxmlformats.org/officeDocument/2006/relationships/image" Target="../media/image56.jpeg"/><Relationship Id="rId9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24128" y="877241"/>
            <a:ext cx="1239745" cy="1213186"/>
          </a:xfrm>
          <a:custGeom>
            <a:avLst/>
            <a:gdLst/>
            <a:ahLst/>
            <a:cxnLst/>
            <a:rect l="l" t="t" r="r" b="b"/>
            <a:pathLst>
              <a:path w="1239745" h="1213186">
                <a:moveTo>
                  <a:pt x="0" y="0"/>
                </a:moveTo>
                <a:lnTo>
                  <a:pt x="1239744" y="0"/>
                </a:lnTo>
                <a:lnTo>
                  <a:pt x="1239744" y="1213186"/>
                </a:lnTo>
                <a:lnTo>
                  <a:pt x="0" y="1213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41321" y="4130049"/>
            <a:ext cx="9405358" cy="210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DOMAIN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8152" y="2080902"/>
            <a:ext cx="243169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ATLIQ GRANDS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71449" y="3464745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HOSPITALITY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41321" y="6182437"/>
            <a:ext cx="9497482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BY ACHAL YADAV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51012" y="2618280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86097" y="2376989"/>
            <a:ext cx="2381235" cy="204637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861891" y="2726990"/>
            <a:ext cx="1229648" cy="1229648"/>
          </a:xfrm>
          <a:custGeom>
            <a:avLst/>
            <a:gdLst/>
            <a:ahLst/>
            <a:cxnLst/>
            <a:rect l="l" t="t" r="r" b="b"/>
            <a:pathLst>
              <a:path w="1229648" h="1229648">
                <a:moveTo>
                  <a:pt x="0" y="0"/>
                </a:moveTo>
                <a:lnTo>
                  <a:pt x="1229648" y="0"/>
                </a:lnTo>
                <a:lnTo>
                  <a:pt x="1229648" y="1229648"/>
                </a:lnTo>
                <a:lnTo>
                  <a:pt x="0" y="1229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4423363"/>
            <a:ext cx="9980323" cy="6293073"/>
          </a:xfrm>
          <a:custGeom>
            <a:avLst/>
            <a:gdLst/>
            <a:ahLst/>
            <a:cxnLst/>
            <a:rect l="l" t="t" r="r" b="b"/>
            <a:pathLst>
              <a:path w="9980323" h="6293073">
                <a:moveTo>
                  <a:pt x="0" y="0"/>
                </a:moveTo>
                <a:lnTo>
                  <a:pt x="9980323" y="0"/>
                </a:lnTo>
                <a:lnTo>
                  <a:pt x="9980323" y="6293073"/>
                </a:lnTo>
                <a:lnTo>
                  <a:pt x="0" y="6293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87" r="-3559" b="-64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51012" y="416396"/>
            <a:ext cx="7238899" cy="171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REVIEW AND EDITING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7808" y="2638887"/>
            <a:ext cx="4745746" cy="131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67" lvl="1" indent="-164034" algn="l">
              <a:lnSpc>
                <a:spcPts val="2096"/>
              </a:lnSpc>
              <a:buFont typeface="Arial"/>
              <a:buChar char="•"/>
            </a:pPr>
            <a:r>
              <a:rPr lang="en-US" sz="1519" spc="148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During this phase, we will focus on reviewing and refining the dashboard mockups, conducting stakeholder meetings, and making necessary adjustments based on feedback.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r="-121386"/>
            </a:stretch>
          </a:blipFill>
        </p:spPr>
      </p:sp>
      <p:sp>
        <p:nvSpPr>
          <p:cNvPr id="7" name="Freeform 7">
            <a:hlinkClick r:id="rId4" tooltip="https://app.powerbi.com/view?r=eyJrIjoiYjQ2NzBiYjktZTcwYS00YThkLTk3ZGMtZGRhNjA2ZTExZTc2IiwidCI6ImM2ZTU0OWIzLTVmNDUtNDAzMi1hYWU5LWQ0MjQ0ZGM1YjJjNCJ9"/>
          </p:cNvPr>
          <p:cNvSpPr/>
          <p:nvPr/>
        </p:nvSpPr>
        <p:spPr>
          <a:xfrm>
            <a:off x="14087276" y="9428997"/>
            <a:ext cx="2531182" cy="680255"/>
          </a:xfrm>
          <a:custGeom>
            <a:avLst/>
            <a:gdLst/>
            <a:ahLst/>
            <a:cxnLst/>
            <a:rect l="l" t="t" r="r" b="b"/>
            <a:pathLst>
              <a:path w="2531182" h="680255">
                <a:moveTo>
                  <a:pt x="0" y="0"/>
                </a:moveTo>
                <a:lnTo>
                  <a:pt x="2531181" y="0"/>
                </a:lnTo>
                <a:lnTo>
                  <a:pt x="2531181" y="680255"/>
                </a:lnTo>
                <a:lnTo>
                  <a:pt x="0" y="680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/>
          <p:cNvSpPr/>
          <p:nvPr/>
        </p:nvSpPr>
        <p:spPr>
          <a:xfrm>
            <a:off x="5265670" y="2431887"/>
            <a:ext cx="12510165" cy="6826413"/>
          </a:xfrm>
          <a:custGeom>
            <a:avLst/>
            <a:gdLst/>
            <a:ahLst/>
            <a:cxnLst/>
            <a:rect l="l" t="t" r="r" b="b"/>
            <a:pathLst>
              <a:path w="12510165" h="6826413">
                <a:moveTo>
                  <a:pt x="0" y="0"/>
                </a:moveTo>
                <a:lnTo>
                  <a:pt x="12510166" y="0"/>
                </a:lnTo>
                <a:lnTo>
                  <a:pt x="12510166" y="6826413"/>
                </a:lnTo>
                <a:lnTo>
                  <a:pt x="0" y="6826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562718" y="69916"/>
            <a:ext cx="6630415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PRESENTATION AND SHARING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956719" y="328441"/>
            <a:ext cx="5819117" cy="1563793"/>
            <a:chOff x="0" y="0"/>
            <a:chExt cx="1986271" cy="5337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86271" cy="533778"/>
            </a:xfrm>
            <a:custGeom>
              <a:avLst/>
              <a:gdLst/>
              <a:ahLst/>
              <a:cxnLst/>
              <a:rect l="l" t="t" r="r" b="b"/>
              <a:pathLst>
                <a:path w="1986271" h="533778">
                  <a:moveTo>
                    <a:pt x="14635" y="0"/>
                  </a:moveTo>
                  <a:lnTo>
                    <a:pt x="1971636" y="0"/>
                  </a:lnTo>
                  <a:cubicBezTo>
                    <a:pt x="1975518" y="0"/>
                    <a:pt x="1979240" y="1542"/>
                    <a:pt x="1981985" y="4286"/>
                  </a:cubicBezTo>
                  <a:cubicBezTo>
                    <a:pt x="1984729" y="7031"/>
                    <a:pt x="1986271" y="10753"/>
                    <a:pt x="1986271" y="14635"/>
                  </a:cubicBezTo>
                  <a:lnTo>
                    <a:pt x="1986271" y="519143"/>
                  </a:lnTo>
                  <a:cubicBezTo>
                    <a:pt x="1986271" y="523025"/>
                    <a:pt x="1984729" y="526747"/>
                    <a:pt x="1981985" y="529492"/>
                  </a:cubicBezTo>
                  <a:cubicBezTo>
                    <a:pt x="1979240" y="532236"/>
                    <a:pt x="1975518" y="533778"/>
                    <a:pt x="1971636" y="533778"/>
                  </a:cubicBezTo>
                  <a:lnTo>
                    <a:pt x="14635" y="533778"/>
                  </a:lnTo>
                  <a:cubicBezTo>
                    <a:pt x="10753" y="533778"/>
                    <a:pt x="7031" y="532236"/>
                    <a:pt x="4286" y="529492"/>
                  </a:cubicBezTo>
                  <a:cubicBezTo>
                    <a:pt x="1542" y="526747"/>
                    <a:pt x="0" y="523025"/>
                    <a:pt x="0" y="519143"/>
                  </a:cubicBezTo>
                  <a:lnTo>
                    <a:pt x="0" y="14635"/>
                  </a:lnTo>
                  <a:cubicBezTo>
                    <a:pt x="0" y="10753"/>
                    <a:pt x="1542" y="7031"/>
                    <a:pt x="4286" y="4286"/>
                  </a:cubicBezTo>
                  <a:cubicBezTo>
                    <a:pt x="7031" y="1542"/>
                    <a:pt x="10753" y="0"/>
                    <a:pt x="1463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98627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93133" y="569566"/>
            <a:ext cx="4745746" cy="105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67" lvl="1" indent="-164034" algn="l">
              <a:lnSpc>
                <a:spcPts val="2096"/>
              </a:lnSpc>
              <a:buFont typeface="Arial"/>
              <a:buChar char="•"/>
            </a:pPr>
            <a:r>
              <a:rPr lang="en-US" sz="1519" spc="148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final phase includes the presentation of the finalized dashboards, insights, and recommendations to stakeholders.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554185" y="9258300"/>
            <a:ext cx="4533090" cy="894981"/>
            <a:chOff x="0" y="0"/>
            <a:chExt cx="1547304" cy="3054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7304" cy="305489"/>
            </a:xfrm>
            <a:custGeom>
              <a:avLst/>
              <a:gdLst/>
              <a:ahLst/>
              <a:cxnLst/>
              <a:rect l="l" t="t" r="r" b="b"/>
              <a:pathLst>
                <a:path w="1547304" h="305489">
                  <a:moveTo>
                    <a:pt x="18787" y="0"/>
                  </a:moveTo>
                  <a:lnTo>
                    <a:pt x="1528518" y="0"/>
                  </a:lnTo>
                  <a:cubicBezTo>
                    <a:pt x="1538893" y="0"/>
                    <a:pt x="1547304" y="8411"/>
                    <a:pt x="1547304" y="18787"/>
                  </a:cubicBezTo>
                  <a:lnTo>
                    <a:pt x="1547304" y="286702"/>
                  </a:lnTo>
                  <a:cubicBezTo>
                    <a:pt x="1547304" y="291685"/>
                    <a:pt x="1545325" y="296463"/>
                    <a:pt x="1541802" y="299986"/>
                  </a:cubicBezTo>
                  <a:cubicBezTo>
                    <a:pt x="1538279" y="303510"/>
                    <a:pt x="1533500" y="305489"/>
                    <a:pt x="1528518" y="305489"/>
                  </a:cubicBezTo>
                  <a:lnTo>
                    <a:pt x="18787" y="305489"/>
                  </a:lnTo>
                  <a:cubicBezTo>
                    <a:pt x="13804" y="305489"/>
                    <a:pt x="9026" y="303510"/>
                    <a:pt x="5502" y="299986"/>
                  </a:cubicBezTo>
                  <a:cubicBezTo>
                    <a:pt x="1979" y="296463"/>
                    <a:pt x="0" y="291685"/>
                    <a:pt x="0" y="286702"/>
                  </a:cubicBezTo>
                  <a:lnTo>
                    <a:pt x="0" y="18787"/>
                  </a:lnTo>
                  <a:cubicBezTo>
                    <a:pt x="0" y="8411"/>
                    <a:pt x="8411" y="0"/>
                    <a:pt x="187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547304" cy="3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820260" y="9510503"/>
            <a:ext cx="3951645" cy="25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67" lvl="1" indent="-164034" algn="l">
              <a:lnSpc>
                <a:spcPts val="2096"/>
              </a:lnSpc>
              <a:buFont typeface="Arial"/>
              <a:buChar char="•"/>
            </a:pPr>
            <a:r>
              <a:rPr lang="en-US" sz="1519" spc="148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View Live </a:t>
            </a:r>
            <a:r>
              <a:rPr lang="en-US" sz="1519" spc="148" dirty="0" err="1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</a:t>
            </a:r>
            <a:endParaRPr lang="en-US" sz="1519" spc="148" dirty="0">
              <a:solidFill>
                <a:srgbClr val="F2F4F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83558" y="984829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997161" y="3100177"/>
            <a:ext cx="2706695" cy="269612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9915711" y="4070929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15711" y="4631511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991617" y="1593771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 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5711" y="3044613"/>
            <a:ext cx="2706695" cy="42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Achal Yadav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42142" y="3552387"/>
            <a:ext cx="4069598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Find Insights from Messy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52233" y="4602936"/>
            <a:ext cx="3788059" cy="25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6"/>
              </a:lnSpc>
              <a:spcBef>
                <a:spcPct val="0"/>
              </a:spcBef>
            </a:pPr>
            <a:r>
              <a:rPr lang="en-US" sz="15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8" tooltip="http://www.linkedin.com/in/achalyadav007"/>
              </a:rPr>
              <a:t>www.linkedin.com/in/achalyadav007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52233" y="4073009"/>
            <a:ext cx="3559508" cy="35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+91-7987847684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u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THANK'S FOR WATCHING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r="-2515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r="-2499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24985" b="-2498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25078" b="-25078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015736" y="1141732"/>
            <a:ext cx="1239745" cy="1213186"/>
          </a:xfrm>
          <a:custGeom>
            <a:avLst/>
            <a:gdLst/>
            <a:ahLst/>
            <a:cxnLst/>
            <a:rect l="l" t="t" r="r" b="b"/>
            <a:pathLst>
              <a:path w="1239745" h="1213186">
                <a:moveTo>
                  <a:pt x="0" y="0"/>
                </a:moveTo>
                <a:lnTo>
                  <a:pt x="1239745" y="0"/>
                </a:lnTo>
                <a:lnTo>
                  <a:pt x="1239745" y="1213186"/>
                </a:lnTo>
                <a:lnTo>
                  <a:pt x="0" y="1213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419761" y="2345393"/>
            <a:ext cx="243169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ATLIQ GRANDS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6452" y="5914179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AtliQ Grands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2698" y="5958011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Values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8943" y="5914179"/>
            <a:ext cx="2743420" cy="86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2776" y="5958011"/>
            <a:ext cx="2743420" cy="86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Project Timeline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25402" y="8019240"/>
            <a:ext cx="2743420" cy="86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Project Initiation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1648" y="8063072"/>
            <a:ext cx="2743420" cy="86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Review and Editing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7894" y="8019240"/>
            <a:ext cx="2743420" cy="86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Presentation and sharing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188259" y="4401034"/>
            <a:ext cx="7132181" cy="358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88"/>
              </a:lnSpc>
              <a:spcBef>
                <a:spcPct val="0"/>
              </a:spcBef>
            </a:pPr>
            <a:r>
              <a:rPr lang="en-US" sz="2310" spc="22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AtliQ Grands is a famous chain of five-star hotels in India, known for its luxury and excellent service. For 20 years, they have offered a blend of modern comfort and traditional charm. Their hotels provide a top-notch experience for travelers, making AtliQ Grands a popular choice for those seeking a high-quality stay.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ATLIQ GRANDS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228374" y="3945084"/>
            <a:ext cx="1546076" cy="1418525"/>
          </a:xfrm>
          <a:custGeom>
            <a:avLst/>
            <a:gdLst/>
            <a:ahLst/>
            <a:cxnLst/>
            <a:rect l="l" t="t" r="r" b="b"/>
            <a:pathLst>
              <a:path w="1546076" h="1418525">
                <a:moveTo>
                  <a:pt x="0" y="0"/>
                </a:moveTo>
                <a:lnTo>
                  <a:pt x="1546075" y="0"/>
                </a:lnTo>
                <a:lnTo>
                  <a:pt x="1546075" y="1418525"/>
                </a:lnTo>
                <a:lnTo>
                  <a:pt x="0" y="141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586680" y="5615675"/>
            <a:ext cx="2904568" cy="482884"/>
          </a:xfrm>
          <a:custGeom>
            <a:avLst/>
            <a:gdLst/>
            <a:ahLst/>
            <a:cxnLst/>
            <a:rect l="l" t="t" r="r" b="b"/>
            <a:pathLst>
              <a:path w="2904568" h="482884">
                <a:moveTo>
                  <a:pt x="0" y="0"/>
                </a:moveTo>
                <a:lnTo>
                  <a:pt x="2904567" y="0"/>
                </a:lnTo>
                <a:lnTo>
                  <a:pt x="2904567" y="482884"/>
                </a:lnTo>
                <a:lnTo>
                  <a:pt x="0" y="482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005396" y="5615675"/>
            <a:ext cx="2904568" cy="482884"/>
          </a:xfrm>
          <a:custGeom>
            <a:avLst/>
            <a:gdLst/>
            <a:ahLst/>
            <a:cxnLst/>
            <a:rect l="l" t="t" r="r" b="b"/>
            <a:pathLst>
              <a:path w="2904568" h="482884">
                <a:moveTo>
                  <a:pt x="0" y="0"/>
                </a:moveTo>
                <a:lnTo>
                  <a:pt x="2904568" y="0"/>
                </a:lnTo>
                <a:lnTo>
                  <a:pt x="2904568" y="482884"/>
                </a:lnTo>
                <a:lnTo>
                  <a:pt x="0" y="482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391929" y="5615675"/>
            <a:ext cx="2904568" cy="482884"/>
          </a:xfrm>
          <a:custGeom>
            <a:avLst/>
            <a:gdLst/>
            <a:ahLst/>
            <a:cxnLst/>
            <a:rect l="l" t="t" r="r" b="b"/>
            <a:pathLst>
              <a:path w="2904568" h="482884">
                <a:moveTo>
                  <a:pt x="0" y="0"/>
                </a:moveTo>
                <a:lnTo>
                  <a:pt x="2904567" y="0"/>
                </a:lnTo>
                <a:lnTo>
                  <a:pt x="2904567" y="482884"/>
                </a:lnTo>
                <a:lnTo>
                  <a:pt x="0" y="482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845160" y="5615675"/>
            <a:ext cx="2904568" cy="482884"/>
          </a:xfrm>
          <a:custGeom>
            <a:avLst/>
            <a:gdLst/>
            <a:ahLst/>
            <a:cxnLst/>
            <a:rect l="l" t="t" r="r" b="b"/>
            <a:pathLst>
              <a:path w="2904568" h="482884">
                <a:moveTo>
                  <a:pt x="0" y="0"/>
                </a:moveTo>
                <a:lnTo>
                  <a:pt x="2904567" y="0"/>
                </a:lnTo>
                <a:lnTo>
                  <a:pt x="2904567" y="482884"/>
                </a:lnTo>
                <a:lnTo>
                  <a:pt x="0" y="482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661603" y="4016175"/>
            <a:ext cx="1489265" cy="1418525"/>
          </a:xfrm>
          <a:custGeom>
            <a:avLst/>
            <a:gdLst/>
            <a:ahLst/>
            <a:cxnLst/>
            <a:rect l="l" t="t" r="r" b="b"/>
            <a:pathLst>
              <a:path w="1489265" h="1418525">
                <a:moveTo>
                  <a:pt x="0" y="0"/>
                </a:moveTo>
                <a:lnTo>
                  <a:pt x="1489265" y="0"/>
                </a:lnTo>
                <a:lnTo>
                  <a:pt x="1489265" y="1418525"/>
                </a:lnTo>
                <a:lnTo>
                  <a:pt x="0" y="1418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033183" y="3780202"/>
            <a:ext cx="1546956" cy="1654498"/>
          </a:xfrm>
          <a:custGeom>
            <a:avLst/>
            <a:gdLst/>
            <a:ahLst/>
            <a:cxnLst/>
            <a:rect l="l" t="t" r="r" b="b"/>
            <a:pathLst>
              <a:path w="1546956" h="1654498">
                <a:moveTo>
                  <a:pt x="0" y="0"/>
                </a:moveTo>
                <a:lnTo>
                  <a:pt x="1546955" y="0"/>
                </a:lnTo>
                <a:lnTo>
                  <a:pt x="1546955" y="1654498"/>
                </a:lnTo>
                <a:lnTo>
                  <a:pt x="0" y="16544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547120" y="3862961"/>
            <a:ext cx="1500648" cy="1500648"/>
          </a:xfrm>
          <a:custGeom>
            <a:avLst/>
            <a:gdLst/>
            <a:ahLst/>
            <a:cxnLst/>
            <a:rect l="l" t="t" r="r" b="b"/>
            <a:pathLst>
              <a:path w="1500648" h="1500648">
                <a:moveTo>
                  <a:pt x="0" y="0"/>
                </a:moveTo>
                <a:lnTo>
                  <a:pt x="1500648" y="0"/>
                </a:lnTo>
                <a:lnTo>
                  <a:pt x="1500648" y="1500648"/>
                </a:lnTo>
                <a:lnTo>
                  <a:pt x="0" y="15006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VALUES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40360" y="6250170"/>
            <a:ext cx="2722103" cy="15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AtliQ Grands offers elegant and luxurious accommodations designed to provide the utmost comfort for guests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45184" y="6250170"/>
            <a:ext cx="2722103" cy="15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staff at AtliQ Grands are dedicated to providing top-notch, personalized service to ensure a memorable stay.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45609" y="6250170"/>
            <a:ext cx="2722103" cy="15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Each hotel combines modern amenities with traditional Indian charm, offering a unique and enriching experience.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50433" y="6250170"/>
            <a:ext cx="2722103" cy="15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AtliQ Grands hotels are situated in prime locations across India, making them convenient and attractive for travelers.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81755" y="5639947"/>
            <a:ext cx="3039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Luxury &amp; Comfort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38024" y="5622875"/>
            <a:ext cx="3039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Exceptional Service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24556" y="5622875"/>
            <a:ext cx="3039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Cultural Charm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77788" y="5622875"/>
            <a:ext cx="3039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Prime Locations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1121" y="4214109"/>
            <a:ext cx="745388" cy="889526"/>
            <a:chOff x="0" y="-12412"/>
            <a:chExt cx="196316" cy="2342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433" y="-12412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67202"/>
            <a:ext cx="7292166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Despite its strong reputation, the company is currently facing significant challenges. Increased competition from other luxury and business hotels, coupled with ineffective decision-making within its management team, has led to a decline in market share and revenue.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94480" y="6893716"/>
            <a:ext cx="736150" cy="915978"/>
            <a:chOff x="0" y="-5144"/>
            <a:chExt cx="193883" cy="24124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144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Freeform 38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2689046" y="6875147"/>
            <a:ext cx="7292166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address these pressing issues, AtliQ Grands' managing director has decided to integrate "Business and Data Intelligence" into their operations. The primary goal is to leverage data-driven insights to make informed decisions and devise effective strategies to regain market share and boost revenue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55727" y="7409549"/>
            <a:ext cx="3189627" cy="8229600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700" y="6172200"/>
            <a:ext cx="3189627" cy="8229600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9673" y="4761565"/>
            <a:ext cx="3189627" cy="8229600"/>
            <a:chOff x="0" y="0"/>
            <a:chExt cx="84006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045" y="1988135"/>
            <a:ext cx="8616655" cy="2004972"/>
            <a:chOff x="0" y="0"/>
            <a:chExt cx="2269407" cy="5280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528058"/>
            </a:xfrm>
            <a:custGeom>
              <a:avLst/>
              <a:gdLst/>
              <a:ahLst/>
              <a:cxnLst/>
              <a:rect l="l" t="t" r="r" b="b"/>
              <a:pathLst>
                <a:path w="2269407" h="528058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505596"/>
                  </a:lnTo>
                  <a:cubicBezTo>
                    <a:pt x="2269407" y="518002"/>
                    <a:pt x="2259350" y="528058"/>
                    <a:pt x="2246945" y="528058"/>
                  </a:cubicBezTo>
                  <a:lnTo>
                    <a:pt x="22462" y="528058"/>
                  </a:lnTo>
                  <a:cubicBezTo>
                    <a:pt x="10057" y="528058"/>
                    <a:pt x="0" y="518002"/>
                    <a:pt x="0" y="505596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269407" cy="547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456367" y="8212716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281455" y="7301328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042209" y="6038405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108006" y="2499940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u="none" strike="noStrike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TIMELINE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13767" y="7703045"/>
            <a:ext cx="2810608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Project Initiation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42800" y="646733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Review and Editing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49773" y="510540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Presentation and Sharing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3303" y="3699913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1514184" y="4098975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4290045" y="4097636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4175772" y="5103326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7358592" y="3910818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7459473" y="4309880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0901340" y="4086253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0787067" y="5091943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4585766" y="4086253"/>
            <a:ext cx="2088157" cy="2086818"/>
            <a:chOff x="0" y="0"/>
            <a:chExt cx="3368160" cy="3366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4058880" y="1428503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February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59236" y="1428503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April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2109071" y="4600756"/>
            <a:ext cx="938167" cy="982374"/>
          </a:xfrm>
          <a:custGeom>
            <a:avLst/>
            <a:gdLst/>
            <a:ahLst/>
            <a:cxnLst/>
            <a:rect l="l" t="t" r="r" b="b"/>
            <a:pathLst>
              <a:path w="938167" h="982374">
                <a:moveTo>
                  <a:pt x="0" y="0"/>
                </a:moveTo>
                <a:lnTo>
                  <a:pt x="938167" y="0"/>
                </a:lnTo>
                <a:lnTo>
                  <a:pt x="938167" y="982374"/>
                </a:lnTo>
                <a:lnTo>
                  <a:pt x="0" y="98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729851" y="4536694"/>
            <a:ext cx="1248776" cy="1133264"/>
          </a:xfrm>
          <a:custGeom>
            <a:avLst/>
            <a:gdLst/>
            <a:ahLst/>
            <a:cxnLst/>
            <a:rect l="l" t="t" r="r" b="b"/>
            <a:pathLst>
              <a:path w="1248776" h="1133264">
                <a:moveTo>
                  <a:pt x="0" y="0"/>
                </a:moveTo>
                <a:lnTo>
                  <a:pt x="1248776" y="0"/>
                </a:lnTo>
                <a:lnTo>
                  <a:pt x="1248776" y="1133264"/>
                </a:lnTo>
                <a:lnTo>
                  <a:pt x="0" y="1133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808194" y="4696839"/>
            <a:ext cx="1390270" cy="1042703"/>
          </a:xfrm>
          <a:custGeom>
            <a:avLst/>
            <a:gdLst/>
            <a:ahLst/>
            <a:cxnLst/>
            <a:rect l="l" t="t" r="r" b="b"/>
            <a:pathLst>
              <a:path w="1390270" h="1042703">
                <a:moveTo>
                  <a:pt x="0" y="0"/>
                </a:moveTo>
                <a:lnTo>
                  <a:pt x="1390270" y="0"/>
                </a:lnTo>
                <a:lnTo>
                  <a:pt x="1390270" y="1042703"/>
                </a:lnTo>
                <a:lnTo>
                  <a:pt x="0" y="1042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401552" y="4460823"/>
            <a:ext cx="1210045" cy="1365355"/>
          </a:xfrm>
          <a:custGeom>
            <a:avLst/>
            <a:gdLst/>
            <a:ahLst/>
            <a:cxnLst/>
            <a:rect l="l" t="t" r="r" b="b"/>
            <a:pathLst>
              <a:path w="1210045" h="1365355">
                <a:moveTo>
                  <a:pt x="0" y="0"/>
                </a:moveTo>
                <a:lnTo>
                  <a:pt x="1210046" y="0"/>
                </a:lnTo>
                <a:lnTo>
                  <a:pt x="1210046" y="1365354"/>
                </a:lnTo>
                <a:lnTo>
                  <a:pt x="0" y="1365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960486" y="4696839"/>
            <a:ext cx="1282781" cy="1027829"/>
          </a:xfrm>
          <a:custGeom>
            <a:avLst/>
            <a:gdLst/>
            <a:ahLst/>
            <a:cxnLst/>
            <a:rect l="l" t="t" r="r" b="b"/>
            <a:pathLst>
              <a:path w="1282781" h="1027829">
                <a:moveTo>
                  <a:pt x="0" y="0"/>
                </a:moveTo>
                <a:lnTo>
                  <a:pt x="1282782" y="0"/>
                </a:lnTo>
                <a:lnTo>
                  <a:pt x="1282782" y="1027828"/>
                </a:lnTo>
                <a:lnTo>
                  <a:pt x="0" y="1027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24041" y="7065478"/>
            <a:ext cx="2467998" cy="261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dim_date table includes dates for May, June, and July, formatted as "monthname year" and paired with unique week numbers. It also classifies each date as either a Weekend or Weekday.</a:t>
            </a:r>
          </a:p>
          <a:p>
            <a:pPr algn="ctr">
              <a:lnSpc>
                <a:spcPts val="1886"/>
              </a:lnSpc>
            </a:pPr>
            <a:endParaRPr lang="en-US" sz="1367" spc="133">
              <a:solidFill>
                <a:srgbClr val="04050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84828" y="6496315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Dim_date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60912" y="7278622"/>
            <a:ext cx="2351711" cy="16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dim_hotels table provides details on each hotel, including a unique ID, name, classification (Luxury or Business), and location city.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30118" y="6680884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Dim_rooms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58592" y="7516747"/>
            <a:ext cx="2467998" cy="142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dim_rooms table includes room types (e.g., RT1, RT2) and their corresponding classes (Standard, Elite, Premium, Presidential).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907" y="1206578"/>
            <a:ext cx="7783373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INITIATION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1371" y="2100561"/>
            <a:ext cx="12310227" cy="89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274" lvl="1" indent="-277137" algn="l">
              <a:lnSpc>
                <a:spcPts val="3542"/>
              </a:lnSpc>
              <a:buFont typeface="Arial"/>
              <a:buChar char="•"/>
            </a:pPr>
            <a:r>
              <a:rPr lang="en-US" sz="2567" spc="25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Collection</a:t>
            </a:r>
          </a:p>
          <a:p>
            <a:pPr algn="ctr">
              <a:lnSpc>
                <a:spcPts val="3542"/>
              </a:lnSpc>
            </a:pPr>
            <a:endParaRPr lang="en-US" sz="2567" spc="251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360912" y="6690409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Dim_hotels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054387" y="6677687"/>
            <a:ext cx="366219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Fact_aggre_bookings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844440" y="7264545"/>
            <a:ext cx="2467998" cy="237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fact_aggregated_bookings table includes hotel IDs, customer check-in dates, room types (e.g., RT1, RT2), counts of successful bookings, and room capacities for each type on specific dates.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798747" y="6690409"/>
            <a:ext cx="366219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Fact_bookings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395846" y="7278622"/>
            <a:ext cx="2467998" cy="261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fact_bookings table records details of each booking, including unique IDs, booking and check-in/check-out dates, room types, number of guests, booking platform, customer ratings, status, and revenue information.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1371" y="3637849"/>
            <a:ext cx="2088157" cy="2086818"/>
            <a:chOff x="0" y="0"/>
            <a:chExt cx="3368160" cy="336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5" name="TextBox 5"/>
          <p:cNvSpPr txBox="1"/>
          <p:nvPr/>
        </p:nvSpPr>
        <p:spPr>
          <a:xfrm>
            <a:off x="4058880" y="1428503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February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59236" y="1428503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April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30766" y="4000522"/>
            <a:ext cx="1429368" cy="1361473"/>
          </a:xfrm>
          <a:custGeom>
            <a:avLst/>
            <a:gdLst/>
            <a:ahLst/>
            <a:cxnLst/>
            <a:rect l="l" t="t" r="r" b="b"/>
            <a:pathLst>
              <a:path w="1429368" h="1361473">
                <a:moveTo>
                  <a:pt x="0" y="0"/>
                </a:moveTo>
                <a:lnTo>
                  <a:pt x="1429368" y="0"/>
                </a:lnTo>
                <a:lnTo>
                  <a:pt x="1429368" y="1361473"/>
                </a:lnTo>
                <a:lnTo>
                  <a:pt x="0" y="1361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33775" y="3591523"/>
            <a:ext cx="8755647" cy="5529882"/>
          </a:xfrm>
          <a:custGeom>
            <a:avLst/>
            <a:gdLst/>
            <a:ahLst/>
            <a:cxnLst/>
            <a:rect l="l" t="t" r="r" b="b"/>
            <a:pathLst>
              <a:path w="8755647" h="5529882">
                <a:moveTo>
                  <a:pt x="0" y="0"/>
                </a:moveTo>
                <a:lnTo>
                  <a:pt x="8755646" y="0"/>
                </a:lnTo>
                <a:lnTo>
                  <a:pt x="8755646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907" y="1206578"/>
            <a:ext cx="7783373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INITIATION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371" y="2100561"/>
            <a:ext cx="12310227" cy="44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274" lvl="1" indent="-277137" algn="l">
              <a:lnSpc>
                <a:spcPts val="3542"/>
              </a:lnSpc>
              <a:buFont typeface="Arial"/>
              <a:buChar char="•"/>
            </a:pPr>
            <a:r>
              <a:rPr lang="en-US" sz="2567" spc="25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Building relationship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30705" y="3987938"/>
            <a:ext cx="4843003" cy="428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endParaRPr/>
          </a:p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star schema was used to structure the data for efficient analysis. It includes central fact tables (fact_bookings and fact_aggregated_bookings) that record booking details and aggregated metrics. Dimension tables (dim_date, dim_hotels, and dim_rooms) provide contextual information such as dates, hotel properties, and room types. This schema simplifies data relationships, improves query performance, and supports flexible data analysis.</a:t>
            </a:r>
          </a:p>
          <a:p>
            <a:pPr algn="ctr">
              <a:lnSpc>
                <a:spcPts val="2300"/>
              </a:lnSpc>
            </a:pPr>
            <a:endParaRPr lang="en-US" sz="1667" spc="163">
              <a:solidFill>
                <a:srgbClr val="04050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30705" y="3599749"/>
            <a:ext cx="366219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Star Schema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58880" y="1428503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February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9236" y="1428503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April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30766" y="4000522"/>
            <a:ext cx="1429368" cy="1361473"/>
          </a:xfrm>
          <a:custGeom>
            <a:avLst/>
            <a:gdLst/>
            <a:ahLst/>
            <a:cxnLst/>
            <a:rect l="l" t="t" r="r" b="b"/>
            <a:pathLst>
              <a:path w="1429368" h="1361473">
                <a:moveTo>
                  <a:pt x="0" y="0"/>
                </a:moveTo>
                <a:lnTo>
                  <a:pt x="1429368" y="0"/>
                </a:lnTo>
                <a:lnTo>
                  <a:pt x="1429368" y="1361473"/>
                </a:lnTo>
                <a:lnTo>
                  <a:pt x="0" y="1361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907" y="1206578"/>
            <a:ext cx="7783373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INITIATION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1371" y="2100561"/>
            <a:ext cx="12310227" cy="44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274" lvl="1" indent="-277137" algn="l">
              <a:lnSpc>
                <a:spcPts val="3542"/>
              </a:lnSpc>
              <a:buFont typeface="Arial"/>
              <a:buChar char="•"/>
            </a:pPr>
            <a:r>
              <a:rPr lang="en-US" sz="2567" spc="25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Some Common Termologies related to domain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0705" y="3987938"/>
            <a:ext cx="4843003" cy="145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667" spc="16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(Average Daily rate)</a:t>
            </a:r>
          </a:p>
          <a:p>
            <a:pPr algn="l">
              <a:lnSpc>
                <a:spcPts val="2300"/>
              </a:lnSpc>
            </a:pPr>
            <a:r>
              <a:rPr lang="en-US" sz="1667" spc="16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is the ratio of revenue to the total rooms booked/sold. </a:t>
            </a:r>
          </a:p>
          <a:p>
            <a:pPr algn="l">
              <a:lnSpc>
                <a:spcPts val="2300"/>
              </a:lnSpc>
            </a:pPr>
            <a:r>
              <a:rPr lang="en-US" sz="1667" spc="16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is the measure of the average paid for rooms sold in a given time period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30705" y="3599749"/>
            <a:ext cx="366219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30705" y="6223962"/>
            <a:ext cx="4843003" cy="8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is nothing but the succesful "checked out" percentage over all bookings happened.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30705" y="5835773"/>
            <a:ext cx="366219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Realisation 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30705" y="8174236"/>
            <a:ext cx="4843003" cy="20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(Revenue Per Available Room)</a:t>
            </a:r>
          </a:p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RevPAR represents the revenue generated per available room, whether or not they are occupied. RevPAR helps hotels measure their revenue generating performance to accurately price rooms.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30705" y="7786047"/>
            <a:ext cx="366219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RevPAR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24388" y="3987938"/>
            <a:ext cx="4843003" cy="142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(Daily Booked Room Nights)</a:t>
            </a:r>
          </a:p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metrics tells on average how many rooms are booked for a day considering a time period</a:t>
            </a:r>
          </a:p>
          <a:p>
            <a:pPr algn="l">
              <a:lnSpc>
                <a:spcPts val="2300"/>
              </a:lnSpc>
            </a:pPr>
            <a:endParaRPr lang="en-US" sz="1667" spc="163">
              <a:solidFill>
                <a:srgbClr val="04050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924388" y="3599749"/>
            <a:ext cx="366219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DBRN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24388" y="6223962"/>
            <a:ext cx="4843003" cy="142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(Daily Sellable Room Nights)</a:t>
            </a:r>
          </a:p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metrics tells on average how many rooms are ready to sell for a day considering a time period</a:t>
            </a:r>
          </a:p>
          <a:p>
            <a:pPr algn="l">
              <a:lnSpc>
                <a:spcPts val="2300"/>
              </a:lnSpc>
            </a:pPr>
            <a:endParaRPr lang="en-US" sz="1667" spc="163">
              <a:solidFill>
                <a:srgbClr val="04050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924388" y="5835773"/>
            <a:ext cx="366219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DSRN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24388" y="8174236"/>
            <a:ext cx="4843003" cy="142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(Daily Utilized Room Nights)</a:t>
            </a:r>
          </a:p>
          <a:p>
            <a:pPr algn="l">
              <a:lnSpc>
                <a:spcPts val="2300"/>
              </a:lnSpc>
            </a:pPr>
            <a:r>
              <a:rPr lang="en-US" sz="1667" spc="16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metric tells on average how many rooms are succesfully utilized by customers for a day considering a time period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4388" y="7786047"/>
            <a:ext cx="3662195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DURN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825</Words>
  <Application>Microsoft Office PowerPoint</Application>
  <PresentationFormat>Custom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Canva Sans Bold</vt:lpstr>
      <vt:lpstr>Montserrat Classic</vt:lpstr>
      <vt:lpstr>Montserrat Classic Bold</vt:lpstr>
      <vt:lpstr>Calibri</vt:lpstr>
      <vt:lpstr>Montserrat Light Bold</vt:lpstr>
      <vt:lpstr>Montserrat Light</vt:lpstr>
      <vt:lpstr>Archivo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AtliQ Grands</dc:title>
  <cp:lastModifiedBy>achal yadav</cp:lastModifiedBy>
  <cp:revision>3</cp:revision>
  <dcterms:created xsi:type="dcterms:W3CDTF">2006-08-16T00:00:00Z</dcterms:created>
  <dcterms:modified xsi:type="dcterms:W3CDTF">2024-08-02T05:01:55Z</dcterms:modified>
  <dc:identifier>DAGMmPmw2bI</dc:identifier>
</cp:coreProperties>
</file>